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677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CDE19D-F4E5-431D-93D7-9EBAC432C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BD3CC9A-0CF4-473A-91BD-3B4889542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3ED11-E479-474F-B200-46C24183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35E1FE-8C47-4200-B88F-D1AD2023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FFD55C-FCD8-4E27-851E-87594C49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8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2E8FF7-2C6F-402D-8A02-22965EE5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B163C2D-3B0C-4EA9-8381-87BE72547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EC922F-0F92-4EC2-85E1-C5DCD9E2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E4456E-E3FD-4221-A7D9-8912ADF2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8285F5-EDCC-4B67-91E9-E38200B9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61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D2C71CE-66F0-4937-ABF2-1CB50E539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CB6A17-E7E3-4F09-9EBC-21BE8864E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38D8B6-5A25-4F6F-87D3-8189285E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09AB2A-F023-4053-B961-F0F23262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F52B7C-2963-4447-AF51-7B3BD81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2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EE914-53F7-4368-A93B-D6E51D51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CCC124-3252-4BB6-B577-73408523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3E83FF-5E48-438F-A096-859F3307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FA90F1-DADF-44E9-ADC6-D76734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9D197D-C793-46A7-9DB8-82B37BE9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CCAB4-B6A0-4B47-94B7-F6DB4945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20321D-6865-4D70-91C6-9F157AF8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91F74E-E9DF-44EA-B1ED-3967D2F3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D5899E-5D5B-4C07-86D1-4051E526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81757-B5F0-4F00-BA00-BF10F10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7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D2D9A3-8DC8-480B-84EA-99D518B3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3707AA-9DDD-4DE7-92E6-71FF6E1E9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EB4F6F8-ADF7-4451-AA82-ECB9D6A0D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156343-0696-4628-8DD4-0DFAFEA9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337DC5-E0EA-49F2-A861-E3AE49E3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60C760-55DB-44AC-974C-4144D5A7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7B8AD4-0FE9-4124-A4BD-0E3F2FC5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61BEF1-75F6-400C-8BCF-F06588F3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FF6E1C2-074D-4E33-BC68-18B4F6939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380207D-5120-4623-9FA5-6AEF96CA8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7F62C79-468C-4EAB-8747-EF0F41612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6C7730-AA21-413B-BF31-BDC648CA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9BB7537-B939-4C69-B9FF-C7C3DBA9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C0F4C36-7DEB-43B6-A84E-101835E3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35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B1507E-E0FF-4F79-8A47-26B197A2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5A0C57C-FE05-4B51-9698-F508BB3C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9BA8A9-CC4F-4B29-A01D-F7CB6D91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35FA087-A81F-4CDA-9CC4-D207D12E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27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3DAD2B3-274F-4019-8218-15246442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6B7A03-A083-472C-B927-48AD8E05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5E8FA9-89DE-4633-BD64-34EAC17F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50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8E3AB-7D83-4FD5-A381-2A9F5A96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40CF7-CA0F-4279-9220-A4C80403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55C201C-916D-4C56-9797-D0173641F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B4B8B5-677E-4623-B734-27228983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F15BC7-C3C2-48E2-BBFB-845EEFC7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687C3C-C72A-43A0-B6B0-399FC26A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4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6F36D-87B1-4640-BCFA-55F2B8B9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0B32ED6-3B2A-451B-922D-3B4A71C2A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AF5F1CB-025F-4F11-8F87-A6AC17E29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8DBB0E1-F3B5-4C67-A112-07F10B7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AEDC77-6014-42FC-B943-E33CEB3C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AA60F8-BF80-4966-9E1E-3608CB9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C97EBE1-A985-4283-B083-0A86A0BF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CF3DD3-79DB-4F9A-BAAA-8B802B591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209884-A0A2-4BAB-A635-BA6B25A66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7B9B9-AF82-404E-B61F-E3930DFA2318}" type="datetimeFigureOut">
              <a:rPr lang="en-IN" smtClean="0"/>
              <a:pPr/>
              <a:t>21-09-2022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FBFF42-4F4A-41AF-92D6-5CC896522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F56196-130B-4DC3-B9AD-9B505B3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F06C3-7E9F-4586-8E59-9A2ED6E6FA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58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0BBF0A-13D3-48D3-9D4E-4074F30CA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5832"/>
            <a:ext cx="9144000" cy="2387600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II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S7 – S12</a:t>
            </a:r>
          </a:p>
        </p:txBody>
      </p:sp>
    </p:spTree>
    <p:extLst>
      <p:ext uri="{BB962C8B-B14F-4D97-AF65-F5344CB8AC3E}">
        <p14:creationId xmlns:p14="http://schemas.microsoft.com/office/powerpoint/2010/main" val="307108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B555881-A5BB-40C4-BA49-9A499E59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9837"/>
                <a:ext cx="10515600" cy="5617126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LO section (LO frequency is kept higher by IF)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000" i="1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000" i="1">
                                      <a:effectLst/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1650+455</m:t>
                                  </m:r>
                                </m:num>
                                <m:den>
                                  <m: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550+455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=4.4:1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Which is quite close to that of signal section.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usual ganged capacitors available have a capacitance ratio 10:1 which is well within the limit imposed by tuning capacitors of both sections.</a:t>
                </a:r>
              </a:p>
              <a:p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LO frequency is kept lower,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000" i="1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0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000" i="1">
                                      <a:effectLst/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1650−455</m:t>
                                  </m:r>
                                </m:num>
                                <m:den>
                                  <m: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550−455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=156:1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This is beyond the limit imposed by tuning capacitor of signal section and cannot be covered by oscillator in one sweep.</a:t>
                </a:r>
              </a:p>
              <a:p>
                <a:pPr marL="0" indent="0">
                  <a:buNone/>
                </a:pPr>
                <a:r>
                  <a:rPr lang="en-IN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(b) Tracking errors can be reduced to a great extent by keeping constant ratio of LO frequency to </a:t>
                </a:r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entire band.</a:t>
                </a:r>
              </a:p>
              <a:p>
                <a:pPr marL="0" indent="0">
                  <a:buNone/>
                </a:pPr>
                <a:r>
                  <a:rPr lang="en-IN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</a:t>
                </a:r>
                <a:r>
                  <a:rPr lang="en-IN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medium wave band, the ratio varies between 1005/550 = 1.83 and 2105/1650 = 1.28 when </a:t>
                </a:r>
                <a:r>
                  <a:rPr lang="en-I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</a:t>
                </a:r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&gt;fc</a:t>
                </a:r>
              </a:p>
              <a:p>
                <a:pPr marL="0" indent="0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  <a:r>
                  <a:rPr lang="en-I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</a:t>
                </a:r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&lt;fc, 550/95 = 5.75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1650/1195 = 1.38 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quite large and results in severe tracking problems</a:t>
                </a:r>
                <a:r>
                  <a:rPr lang="en-I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IN" sz="20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555881-A5BB-40C4-BA49-9A499E59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9837"/>
                <a:ext cx="10515600" cy="5617126"/>
              </a:xfrm>
              <a:blipFill>
                <a:blip r:embed="rId2"/>
                <a:stretch>
                  <a:fillRect l="-638" t="-1737" r="-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43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6B593B-817E-4BD9-B2DF-6C014D35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498"/>
            <a:ext cx="10515600" cy="5598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IF amplifier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voltage amplifiers and provides most of receiver gain. More than one stage may be used to improve selectivity. The output appears across a tuned transformer circuit.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IF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commercial AM receivers,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=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455KHz. It is chosen as a compromise between 2 factors:</a:t>
            </a:r>
          </a:p>
          <a:p>
            <a:pPr marL="514350" indent="-514350">
              <a:buAutoNum type="romanLcParenBoth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proper adjacent channel selectivity and easy tracking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low.</a:t>
            </a:r>
          </a:p>
          <a:p>
            <a:pPr marL="514350" indent="-514350">
              <a:buAutoNum type="romanLcParenBoth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frequency rejection,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high.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455KHz , baseband frequency 10KHz, Q = 455/10 = 45.5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10MHz , Q = (10*10^6)/(10*10^3) = 1000.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Design of tuned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ciruit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such high Q is impractical. Thus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low for proper selectivity. A low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the difference between signal and Lo frequency small making the tracking easy.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1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1FE555-A11F-414B-821A-B4767417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8" y="827249"/>
            <a:ext cx="10515600" cy="43513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rejection,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large</a:t>
            </a:r>
          </a:p>
          <a:p>
            <a:pPr marL="0" indent="0" algn="ctr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 = fc +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pPr marL="0" indent="0" algn="ctr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fc’/ fc =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1+(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/ fc)</a:t>
            </a:r>
          </a:p>
          <a:p>
            <a:pPr algn="just"/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kept large, the image signal can be easily rejected.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short waves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image signal rejection become poor due to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spotting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(Signals from same short wave station is picked at two nearby points on the receiver tuning dial).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spotting can be avoided by having good selectivity to reject image signal.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57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4A1220-08F3-47BA-900D-CFFF9F70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78971"/>
            <a:ext cx="5519057" cy="57476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II Detector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diode detector is used because of its simple circuit and low cost.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the receiver output constant with time for any variations in input voltage, automatic voltage control (AVC) bias is obtained from this stage. 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input voltage occurs due to fading or when the receiver is tuned from one station to another having different signal strength. AVC eliminates the effects of these variations.                                                                                    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72EAF0-D844-411F-9FCF-0E448BA6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0232"/>
            <a:ext cx="4905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0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E1FBA-AA1C-4139-9577-E3DADEA6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257"/>
            <a:ext cx="10515600" cy="5534706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 circuit samples a fraction of the detector output and convert it to AVC bias voltage, which is applied to RF and IF stages as negative bias.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input of receiver increases, AVC bias voltage also increases and the negative bias to RF and IF amplifiers are increased thereby reducing the gain.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Audio Amplifier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 coupled voltage amplifier followed by push pull power amplifier. Fidelity of receiver is determined by the frequency response characteristics of this stage.</a:t>
            </a:r>
          </a:p>
        </p:txBody>
      </p:sp>
    </p:spTree>
    <p:extLst>
      <p:ext uri="{BB962C8B-B14F-4D97-AF65-F5344CB8AC3E}">
        <p14:creationId xmlns:p14="http://schemas.microsoft.com/office/powerpoint/2010/main" val="51995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E723D6-B46A-45DB-A067-E0EE182C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 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FC4445-769F-45BF-BA11-483B8F8D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is to intercept the FM signal incoming from and FM transmitter and recover the original modulating signal.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E1C1E6-8BD5-460D-A163-7D772081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84" y="2936649"/>
            <a:ext cx="9131214" cy="24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7FE622-C306-405B-A9C6-64A51BED7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pPr marL="514350" indent="-514350" algn="just"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Amplifier: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Amplifies the radio signal. FM uses RF range 40MHz to 1GHZ for various applications like FM broadcasting, police radio etc. RF amplifier also rejects image signal as in AM receivers.</a:t>
            </a:r>
          </a:p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Frequency mixer and Local oscillator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 active devices are used for mixer and LO as frequency involved is VHF and UHF. The IF of FM receiver is much higher than FM, IF =10.7MHz.</a:t>
            </a:r>
          </a:p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IF Amplifier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Amplifies the intermediate frequency signals. It comprises multistage double tuned or stagger tuned amplifiers to provide high gain and overall BW.</a:t>
            </a:r>
          </a:p>
        </p:txBody>
      </p:sp>
    </p:spTree>
    <p:extLst>
      <p:ext uri="{BB962C8B-B14F-4D97-AF65-F5344CB8AC3E}">
        <p14:creationId xmlns:p14="http://schemas.microsoft.com/office/powerpoint/2010/main" val="24505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0FC6B6-7F5F-4FB4-9A3C-87FAE6A8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500743"/>
            <a:ext cx="11669485" cy="5842567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Limiter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 the IF amplifier output voltage constant to a pre-determined value and removes the amplitude fluctuations due to noise. This is essential because FM detector needs constant amplitude FM voltage at input for satisfactory operations.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input increase, the bias at CS increases and gain of amplifier is reduced to keep output voltage constant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1C49A0D-BF81-4AC7-8914-AE6CDA38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6" y="2393601"/>
            <a:ext cx="7277197" cy="42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0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20FC0B-C3B4-49B2-AF41-7E5B68C5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491163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FM detector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Recovers modulating signal from IF signal. De-emphasis circuit does the inverse job of pre-emphasis circuit. The high modulating frequency boosted by pre-emphasis are brought back to original amplitude level by de-emphasis circuit.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AF Amplifier and Speaker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Amplifies the audio frequency modulating signal recovered by FM detector. The loud speaker converts the electrical signal to the sound signal.</a:t>
            </a:r>
          </a:p>
        </p:txBody>
      </p:sp>
    </p:spTree>
    <p:extLst>
      <p:ext uri="{BB962C8B-B14F-4D97-AF65-F5344CB8AC3E}">
        <p14:creationId xmlns:p14="http://schemas.microsoft.com/office/powerpoint/2010/main" val="355884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49CEC-4EB1-437E-9B98-0A6D9478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in Amplitude modulated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2C7EAD-0688-4EE9-8B43-2D06E152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988"/>
            <a:ext cx="10515600" cy="5393093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communication systems, message signal travels from the transmitter to the receiver vis a channel.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channel introduces additive noise in the message signal.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characteristics of a modulation system is evaluated using a parameter known as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of merit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as ratio of output signal to noise ratio to input signal to noise ratio of receiver.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the value of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better will be the noise performance.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4F9543-14B3-4F9C-88F6-D8145037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31" y="4630024"/>
            <a:ext cx="69723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B3FE34-5873-46DF-96D4-46D912BA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"/>
            <a:ext cx="10515600" cy="110101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Superheterodyne receiver - 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F2D04E-8A64-416D-A633-EBE6ACEB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991960"/>
            <a:ext cx="8515350" cy="260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46D3F9-D924-4B59-8712-2B5A1604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3731176"/>
            <a:ext cx="8810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1953A8-BA47-434B-8A24-3A8DA900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10" y="195943"/>
            <a:ext cx="11045890" cy="64008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Figure of Merit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assumptions are made for noise analysis:</a:t>
            </a:r>
          </a:p>
          <a:p>
            <a:pPr marL="571500" indent="-571500">
              <a:buAutoNum type="romanLcParenBoth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noise is additive</a:t>
            </a:r>
          </a:p>
          <a:p>
            <a:pPr marL="571500" indent="-571500">
              <a:buAutoNum type="romanLcParenBoth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noise is white and Gaussian: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power spectrum of white noise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n(t)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uniform over entire frequency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band. The total noise power is thus obtained by multiplying the noise power density spectrum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 with bandwidth</a:t>
            </a:r>
          </a:p>
          <a:p>
            <a:pPr marL="0" indent="0" algn="ctr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/2 ) x Bandwidth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amplitude has a Gaussian distribution.</a:t>
            </a:r>
          </a:p>
          <a:p>
            <a:pPr marL="0" indent="0" algn="just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 Band pass noise at input of detector: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bandpass filter at input of receiver allows a narrowband signal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±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rejects other frequencies including noise. Thus the white noise at input of detector has power density spectrum shown.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density is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 .</a:t>
            </a:r>
          </a:p>
          <a:p>
            <a:pPr marL="0" indent="0" algn="just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(iv) Input noise power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input noise power is determined for baseband i.e. 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Hz.</a:t>
            </a:r>
          </a:p>
          <a:p>
            <a:pPr marL="0" indent="0" algn="ctr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/2 ) (2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CA06E6D-85C3-4D20-AAD2-98A19DF9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04" y="4400918"/>
            <a:ext cx="3470696" cy="13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75E494-CD1A-4F13-984C-ED4D50F4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365125"/>
            <a:ext cx="11251163" cy="735887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calculation for Amplitude Modulation System (Envelope detector)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9FED75-8F4B-4911-8E02-01E0B1F9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79" y="1268964"/>
            <a:ext cx="10859278" cy="479603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to the AM detector is given by						   (1)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signal power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given by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power: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Substituting quadrature representation for         in equation (1),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trigonometric manipulations,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15E4DB-7FF9-4912-A080-22BB9A36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218" y="1268964"/>
            <a:ext cx="4321143" cy="602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886C7D-83E8-46A3-AA2A-8AB7614A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18" y="2239346"/>
            <a:ext cx="4804000" cy="1102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FC104B-9151-4481-90E3-CB2FC83FD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93" y="3614345"/>
            <a:ext cx="524507" cy="35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3BA2AE-1866-4678-B631-7FF4AF84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143" y="3972901"/>
            <a:ext cx="6012802" cy="864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298FB64-B601-4ABD-A210-2E15C34C4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411" y="4972819"/>
            <a:ext cx="3305807" cy="362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5D10669-7BA0-4800-8762-83ED76E13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531" y="5496933"/>
            <a:ext cx="2713944" cy="10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1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7F5EF2-D7E4-40B4-90A2-F2898300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1" y="335902"/>
            <a:ext cx="10887269" cy="5841061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envelope A(t) has both signal and noise components. The noise performance depends on relative magnitudes of signal and noise. The analysis can be carried out for two cases:</a:t>
            </a:r>
          </a:p>
          <a:p>
            <a:pPr marL="514350" indent="-514350">
              <a:buAutoNum type="romanLcParenBoth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Small-Noise Case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is taken to be much smaller than signal           &lt;&lt; [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component         is in-phase with signal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       is in phase quadrature. Since           &lt;&lt; [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       is also smaller than [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       is much small, then        can be taken as zero.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envelope becomes 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A-carrier amplitude, carries no useful information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1F90F6-4B6E-426F-8868-D07AC4BF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28" y="1912776"/>
            <a:ext cx="625211" cy="38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8EF110-AB2E-4733-B243-010954EB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39" y="2273599"/>
            <a:ext cx="4756863" cy="1066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C39E81-13B6-4CD2-B1E0-A20225A9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36" y="2888827"/>
            <a:ext cx="603476" cy="27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82F3B36-4895-44BB-A0FD-2754BCD02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277" y="3316121"/>
            <a:ext cx="451413" cy="294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BDAC22-228F-4BE1-8F99-E4FFF900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26" y="3316121"/>
            <a:ext cx="625211" cy="38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030AA3-E180-4C3A-B548-9993EEE8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899" y="3339973"/>
            <a:ext cx="451413" cy="294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ECCF690-2D4C-4D5A-A0B4-4639FE496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64" y="4145516"/>
            <a:ext cx="451413" cy="294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C7B8179-CFC7-480D-8286-4DAB1E317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519" y="4131519"/>
            <a:ext cx="466293" cy="308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8B61240-E16D-47DD-BA2A-FF6FBAB1B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3199" y="4789192"/>
            <a:ext cx="2709333" cy="5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1A277F-A31C-4EC4-8C0E-CE7845DA8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751"/>
            <a:ext cx="10515600" cy="5486498"/>
          </a:xfrm>
        </p:spPr>
        <p:txBody>
          <a:bodyPr/>
          <a:lstStyle/>
          <a:p>
            <a:pPr marL="514350" indent="-514350">
              <a:buAutoNum type="alphaLcParenBoth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Signal Power 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of useful signal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</a:p>
          <a:p>
            <a:pPr marL="342900" indent="-342900">
              <a:buAutoNum type="alphaLcParenBoth"/>
            </a:pPr>
            <a:endParaRPr lang="en-I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lphaLcParenBoth"/>
            </a:pPr>
            <a:endParaRPr lang="en-I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Output Noise power: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signal         at the output of detector is        with power density given by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noise power is 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of merit is thus given by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963C49-7959-4405-BDE0-327B372D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258369"/>
            <a:ext cx="1174409" cy="551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94F83B-5102-4903-82D7-F5C84D5D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17" y="1901995"/>
            <a:ext cx="646145" cy="38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895392-6CF4-46A4-9011-606D9AD28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16" y="2366313"/>
            <a:ext cx="603476" cy="278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D50ACD-00EE-4669-B64F-194B68E86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202" y="2785284"/>
            <a:ext cx="2477472" cy="435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F9AB7B1-F0B0-41D6-8336-763CBE05D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419" y="3756130"/>
            <a:ext cx="4434179" cy="475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3F52BD-0CFC-464F-AC6F-2A3931308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508" y="4252677"/>
            <a:ext cx="3481679" cy="20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9EE6FC-12BE-4493-97AE-B8A0DC231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061"/>
            <a:ext cx="10515600" cy="524390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of merit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 performance improves with reduction in carrier amplitude and is maximum when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 i.e. supressed carrier systems.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greatest value of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depends on the minimum possible value of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equal to maximum value of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overmodulation.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best noise performance is achieved when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maximum value of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100% modulation.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F0A1B6-DC42-45AB-9160-ABBC0C15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20" y="765012"/>
            <a:ext cx="1500577" cy="8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7C3EA8-D873-41F1-A4B3-9E42984C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441"/>
            <a:ext cx="10515600" cy="5402522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 Large Noise case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quadrature component of           also higher than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envelope of modulated signal is given by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noise components dominates over the signal, the first term can be ignored. Then 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64E5CF-6853-4CB8-90D3-2ED4B5CE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32" y="858416"/>
            <a:ext cx="625211" cy="388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25EA93-B81E-446D-954E-B889F7D4B6E6}"/>
              </a:ext>
            </a:extLst>
          </p:cNvPr>
          <p:cNvSpPr txBox="1"/>
          <p:nvPr/>
        </p:nvSpPr>
        <p:spPr>
          <a:xfrm>
            <a:off x="4812943" y="87737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 f(t)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53AAF7-6BDA-4AB1-BD78-E59D150C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14" y="1349637"/>
            <a:ext cx="625211" cy="38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F2F189-6413-476D-8E7F-1EF94BCB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787" y="2315688"/>
            <a:ext cx="3891776" cy="545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D0A938-D120-4FFE-B191-A14AE4A5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61" y="2960288"/>
            <a:ext cx="4448077" cy="468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F267487-E5D1-4831-9D7E-4716410C5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756" y="4112312"/>
            <a:ext cx="4888171" cy="579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D62FAB-DCE6-4978-88EA-CEF07B08A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961" y="4895031"/>
            <a:ext cx="4258841" cy="9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5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52E64-87B2-4141-8862-DA9C7BE0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224"/>
            <a:ext cx="10515600" cy="6307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get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noise component                              , 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envelope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A(t)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no exclusive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terms. As the modulating signal is completely mingled with noise, it caries no useful information. The loss of message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envelope detector due to large noise is referred to as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effect.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9EC04E-A2D6-453B-BA7E-964DF818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89" y="177282"/>
            <a:ext cx="4872038" cy="776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B16ACB-BAC1-4764-86D6-61DB606163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5805" y="1031130"/>
            <a:ext cx="3400195" cy="2397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E395E3-3B81-4554-B972-C25ECE8F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58" y="3429000"/>
            <a:ext cx="3848197" cy="1287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F2C526-E10C-471F-AAD7-68323F847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732" y="3624942"/>
            <a:ext cx="2216604" cy="3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0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E4973E-5678-41ED-A790-DBE90F13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5739"/>
            <a:ext cx="10515600" cy="528122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effect in an envelope detector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input SNR 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below a certain level called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level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noise dominates over message signal.</a:t>
            </a:r>
          </a:p>
          <a:p>
            <a:pPr algn="just"/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 as value of input SNR 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below which the output SNR 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deteriorates much more rapidly than input SNR.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threshold effect starts in an envelope detector whenever the carrier power to noise power ratio approaches unity or less.</a:t>
            </a:r>
          </a:p>
        </p:txBody>
      </p:sp>
    </p:spTree>
    <p:extLst>
      <p:ext uri="{BB962C8B-B14F-4D97-AF65-F5344CB8AC3E}">
        <p14:creationId xmlns:p14="http://schemas.microsoft.com/office/powerpoint/2010/main" val="148317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50" y="88900"/>
            <a:ext cx="10515600" cy="1325563"/>
          </a:xfrm>
        </p:spPr>
        <p:txBody>
          <a:bodyPr/>
          <a:lstStyle/>
          <a:p>
            <a:r>
              <a:rPr lang="en-US" dirty="0" smtClean="0"/>
              <a:t>Noise in FM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Input Signal power (S</a:t>
            </a:r>
            <a:r>
              <a:rPr lang="en-US" b="1" baseline="-25000" dirty="0" smtClean="0"/>
              <a:t>i</a:t>
            </a:r>
            <a:r>
              <a:rPr lang="en-US" b="1" dirty="0" smtClean="0"/>
              <a:t>) </a:t>
            </a:r>
            <a:r>
              <a:rPr lang="en-US" dirty="0" smtClean="0"/>
              <a:t>= A</a:t>
            </a:r>
            <a:r>
              <a:rPr lang="en-US" baseline="30000" dirty="0" smtClean="0"/>
              <a:t>2</a:t>
            </a:r>
            <a:r>
              <a:rPr lang="en-US" dirty="0" smtClean="0"/>
              <a:t>/2</a:t>
            </a:r>
          </a:p>
          <a:p>
            <a:r>
              <a:rPr lang="en-US" b="1" dirty="0" smtClean="0"/>
              <a:t>Output signal power </a:t>
            </a:r>
            <a:r>
              <a:rPr lang="en-US" b="1" dirty="0"/>
              <a:t>(</a:t>
            </a:r>
            <a:r>
              <a:rPr lang="en-US" b="1" dirty="0" smtClean="0"/>
              <a:t>S</a:t>
            </a:r>
            <a:r>
              <a:rPr lang="en-US" b="1" baseline="-25000" dirty="0" smtClean="0"/>
              <a:t>o</a:t>
            </a:r>
            <a:r>
              <a:rPr lang="en-US" b="1" dirty="0" smtClean="0"/>
              <a:t>):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The o/p of the detector</a:t>
            </a:r>
            <a:r>
              <a:rPr lang="en-US" b="1" dirty="0" smtClean="0"/>
              <a:t> </a:t>
            </a:r>
            <a:r>
              <a:rPr lang="en-US" dirty="0" smtClean="0"/>
              <a:t>∞ instantaneous frequency of FM signal (</a:t>
            </a:r>
            <a:r>
              <a:rPr lang="el-GR" dirty="0" smtClean="0"/>
              <a:t>ω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Then  S</a:t>
            </a:r>
            <a:r>
              <a:rPr lang="en-US" baseline="-25000" dirty="0" smtClean="0"/>
              <a:t>o</a:t>
            </a:r>
            <a:r>
              <a:rPr lang="en-US" dirty="0" smtClean="0"/>
              <a:t>(t)∞</a:t>
            </a:r>
            <a:r>
              <a:rPr lang="el-GR" dirty="0" smtClean="0"/>
              <a:t> </a:t>
            </a:r>
            <a:r>
              <a:rPr lang="el-GR" dirty="0"/>
              <a:t>ω</a:t>
            </a:r>
            <a:r>
              <a:rPr lang="en-US" baseline="-25000" dirty="0" smtClean="0"/>
              <a:t>i</a:t>
            </a:r>
            <a:r>
              <a:rPr lang="en-US" dirty="0" smtClean="0"/>
              <a:t>  </a:t>
            </a:r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en-US" baseline="-25000" dirty="0" smtClean="0"/>
              <a:t>o</a:t>
            </a:r>
            <a:r>
              <a:rPr lang="en-US" dirty="0" smtClean="0"/>
              <a:t>=</a:t>
            </a:r>
            <a:r>
              <a:rPr lang="el-GR" dirty="0" smtClean="0"/>
              <a:t> 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en-US" baseline="-25000" dirty="0"/>
              <a:t>i</a:t>
            </a:r>
            <a:r>
              <a:rPr lang="en-US" dirty="0"/>
              <a:t> </a:t>
            </a: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      WKT </a:t>
            </a:r>
            <a:r>
              <a:rPr lang="el-GR" dirty="0"/>
              <a:t>ω</a:t>
            </a:r>
            <a:r>
              <a:rPr lang="en-US" baseline="-25000" dirty="0"/>
              <a:t>i </a:t>
            </a:r>
            <a:r>
              <a:rPr lang="en-US" dirty="0" smtClean="0"/>
              <a:t>=</a:t>
            </a:r>
            <a:r>
              <a:rPr lang="el-GR" dirty="0"/>
              <a:t> </a:t>
            </a:r>
            <a:r>
              <a:rPr lang="el-GR" dirty="0" smtClean="0"/>
              <a:t>ω</a:t>
            </a:r>
            <a:r>
              <a:rPr lang="en-US" baseline="-25000" dirty="0" smtClean="0"/>
              <a:t>c </a:t>
            </a:r>
            <a:r>
              <a:rPr lang="en-US" dirty="0" smtClean="0"/>
              <a:t>+</a:t>
            </a:r>
            <a:r>
              <a:rPr lang="el-GR" dirty="0"/>
              <a:t>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baseline="-25000" dirty="0" smtClean="0"/>
              <a:t> </a:t>
            </a:r>
            <a:r>
              <a:rPr lang="en-US" dirty="0" smtClean="0"/>
              <a:t>f(t) 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S</a:t>
            </a:r>
            <a:r>
              <a:rPr lang="en-US" baseline="-25000" dirty="0" smtClean="0"/>
              <a:t>o</a:t>
            </a:r>
            <a:r>
              <a:rPr lang="en-US" dirty="0" smtClean="0"/>
              <a:t>(t</a:t>
            </a:r>
            <a:r>
              <a:rPr lang="en-US" dirty="0"/>
              <a:t>) </a:t>
            </a:r>
            <a:r>
              <a:rPr lang="en-US" baseline="-25000" dirty="0" smtClean="0"/>
              <a:t> </a:t>
            </a:r>
            <a:r>
              <a:rPr lang="en-US" dirty="0" smtClean="0"/>
              <a:t>=</a:t>
            </a:r>
            <a:r>
              <a:rPr lang="el-GR" dirty="0"/>
              <a:t> 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en-US" baseline="-25000" dirty="0"/>
              <a:t>c </a:t>
            </a:r>
            <a:r>
              <a:rPr lang="en-US" dirty="0"/>
              <a:t>+</a:t>
            </a:r>
            <a:r>
              <a:rPr lang="el-GR" dirty="0"/>
              <a:t> </a:t>
            </a:r>
            <a:r>
              <a:rPr lang="en-US" dirty="0" err="1" smtClean="0"/>
              <a:t>KK</a:t>
            </a:r>
            <a:r>
              <a:rPr lang="en-US" baseline="-25000" dirty="0" err="1" smtClean="0"/>
              <a:t>f</a:t>
            </a:r>
            <a:r>
              <a:rPr lang="en-US" baseline="-25000" dirty="0" smtClean="0"/>
              <a:t> </a:t>
            </a:r>
            <a:r>
              <a:rPr lang="en-US" dirty="0"/>
              <a:t>f(t)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Signal power due to the message term is </a:t>
            </a:r>
            <a:r>
              <a:rPr lang="en-US" dirty="0"/>
              <a:t>S</a:t>
            </a:r>
            <a:r>
              <a:rPr lang="en-US" baseline="-25000" dirty="0"/>
              <a:t>o </a:t>
            </a:r>
            <a:r>
              <a:rPr lang="en-US" dirty="0" smtClean="0"/>
              <a:t>=K</a:t>
            </a:r>
            <a:r>
              <a:rPr lang="en-US" baseline="30000" dirty="0" smtClean="0"/>
              <a:t>2</a:t>
            </a:r>
            <a:r>
              <a:rPr lang="en-US" dirty="0" smtClean="0"/>
              <a:t>K</a:t>
            </a:r>
            <a:r>
              <a:rPr lang="en-US" baseline="-25000" dirty="0" smtClean="0"/>
              <a:t>f </a:t>
            </a:r>
            <a:r>
              <a:rPr lang="en-US" dirty="0" smtClean="0"/>
              <a:t>f</a:t>
            </a:r>
            <a:r>
              <a:rPr lang="en-US" baseline="30000" dirty="0" smtClean="0"/>
              <a:t>2</a:t>
            </a:r>
            <a:r>
              <a:rPr lang="en-US" dirty="0" smtClean="0"/>
              <a:t>(t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b="1" dirty="0"/>
              <a:t>I/P Noise power , N</a:t>
            </a:r>
            <a:r>
              <a:rPr lang="en-US" b="1" baseline="-25000" dirty="0"/>
              <a:t>i</a:t>
            </a:r>
            <a:r>
              <a:rPr lang="en-US" b="1" dirty="0"/>
              <a:t> = </a:t>
            </a:r>
            <a:r>
              <a:rPr lang="el-GR" b="1" dirty="0"/>
              <a:t>η</a:t>
            </a:r>
            <a:r>
              <a:rPr lang="en-US" b="1" dirty="0" err="1"/>
              <a:t>f</a:t>
            </a:r>
            <a:r>
              <a:rPr lang="en-US" b="1" baseline="-25000" dirty="0" err="1"/>
              <a:t>m</a:t>
            </a:r>
            <a:endParaRPr lang="en-US" b="1" baseline="-25000" dirty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0" y="1317625"/>
            <a:ext cx="10632400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781925" y="5334000"/>
            <a:ext cx="504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8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0"/>
            <a:ext cx="5467350" cy="677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41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0D632C-DCEE-48D6-8560-CFC2D341F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722"/>
            <a:ext cx="10515600" cy="522524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incoming radio frequencies are converted into a single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frequency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heterodyning or mixing process.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Mixer is also called I detector. It generates sum and difference frequencies.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frequency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selected by tuned circuit.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81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6" y="333375"/>
            <a:ext cx="4714874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15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76414"/>
            <a:ext cx="4870450" cy="646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41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217854"/>
            <a:ext cx="4876800" cy="635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36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BBF02-9B80-4A43-AF3E-A0A10A5E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0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of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Superheterodyne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3E6872-FDE6-426B-A0EE-32AD48EB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231641"/>
            <a:ext cx="10961914" cy="536510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amplifier: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Amplification of received radio frequency to provide better sensitivity and improve SNR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Rejection of unwanted signals to improve selectivity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Rejection of image signals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Signal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signal whose frequency (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above local oscillator frequency (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by same amount as desired frequency:</a:t>
            </a:r>
          </a:p>
          <a:p>
            <a:pPr marL="0" indent="0" algn="ctr">
              <a:buNone/>
            </a:pP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  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 =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 =&gt; fc’ 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pPr marL="0" indent="0" algn="ctr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 = fc +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pPr marL="0" indent="0" algn="ctr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6829B8-2932-4D67-96FC-771FFF23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642" y="4776019"/>
            <a:ext cx="2040974" cy="15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E503DE-8743-4E89-AE1A-570D4829A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060514"/>
            <a:ext cx="10515600" cy="43513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image signal is intercepted by antenna and reaches the mixer, it produces same IF as produced by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fc.</a:t>
            </a:r>
          </a:p>
          <a:p>
            <a:pPr marL="0" indent="0" algn="ctr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fc’ 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spurious IF signal is also amplified by IF amplifier and produces interference in the receiver output.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amplifier add one more tuned circuit per stage to attenuate the image frequency.</a:t>
            </a:r>
          </a:p>
          <a:p>
            <a:pPr marL="0" indent="0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11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0ABBA7-CC7C-4640-87E3-62D954EB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0" y="681136"/>
            <a:ext cx="11055220" cy="5495828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Mixer Stage: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linear device that mixes the incoming signals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generates</a:t>
            </a:r>
          </a:p>
          <a:p>
            <a:pPr marL="0" indent="0" algn="ctr"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=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desired IF is selected by a tuned circuit (IF transformer). The IFT is tuned by adjusting the core – inductive tuning.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43864BF-6384-49CD-8D11-EBF9A6AF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886" y="3275044"/>
            <a:ext cx="5402608" cy="27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341EF-31BC-4A58-861E-746CA8B6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61258"/>
            <a:ext cx="11644604" cy="2761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excited mixer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single device as local oscillator and mixer. Otherwise called Frequency tuning capacitor.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received signal is applied to the base of transistor, local oscillator voltage applied at base of the transistor.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capacitor of antenna and LO circuit are mounted on same rotating shaft (ganged to provide single dial tuning)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B5483D1-3BFD-42CA-AB4C-51DA2D95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2552855"/>
            <a:ext cx="7398927" cy="41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131401-3C81-4773-B602-1FBA5B65A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62235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and alignment: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Ganged capacitor forms a mechanically coupled system for simultaneous tuning of a number of resonant circuits by a single knob.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circuit and mixer are tuned to incoming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has to be tuned to a frequency higher than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(simultaneously done by ganged capacitor)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 coil has less inductance than the coil of RF section to achieve tracking (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=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is done such that the difference frequency matches IF at two points along the dial, allowing some errors along rest of the dial (Tracking error).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precise alignment of tuned circuit to achieve zero tracking error at two points along the dial is known as two point tracking.</a:t>
            </a:r>
          </a:p>
        </p:txBody>
      </p:sp>
    </p:spTree>
    <p:extLst>
      <p:ext uri="{BB962C8B-B14F-4D97-AF65-F5344CB8AC3E}">
        <p14:creationId xmlns:p14="http://schemas.microsoft.com/office/powerpoint/2010/main" val="115140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25FC2E8-7A92-4052-B139-38A8829AC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8498"/>
                <a:ext cx="10515600" cy="597159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Local Oscillator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of LO depends on operating frequency, tuning range and stability.</a:t>
                </a:r>
              </a:p>
              <a:p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Superheterodyne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receivers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upto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36MHz uses Armstrong or Hartley oscillators.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superheterodyne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receivers, the LO frequency is always kept higher than signal frequency by an amount equal to IF for the following reasons:</a:t>
                </a:r>
              </a:p>
              <a:p>
                <a:pPr marL="514350" indent="-514350">
                  <a:buAutoNum type="alphaLcParenBoth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to minimum capacitance ratio of two sections (signals and LO sections) of ganged capacitor is quite close.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medium wave (550-1650)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KHz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Max. to min. capacitance ratio required by signal section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8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18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IN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1800" i="1">
                              <a:effectLst/>
                              <a:latin typeface="Cambria Math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1800" i="1">
                                  <a:effectLst/>
                                  <a:latin typeface="Cambria Math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800" i="1">
                                      <a:effectLst/>
                                      <a:latin typeface="Cambria Math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1650</m:t>
                                  </m:r>
                                </m:num>
                                <m:den>
                                  <m:r>
                                    <a:rPr lang="en-IN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550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=9:1</m:t>
                      </m:r>
                    </m:oMath>
                  </m:oMathPara>
                </a14:m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5FC2E8-7A92-4052-B139-38A8829AC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8498"/>
                <a:ext cx="10515600" cy="5971592"/>
              </a:xfrm>
              <a:blipFill>
                <a:blip r:embed="rId2"/>
                <a:stretch>
                  <a:fillRect l="-1217" t="-25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89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1943</Words>
  <Application>Microsoft Office PowerPoint</Application>
  <PresentationFormat>Custom</PresentationFormat>
  <Paragraphs>278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Unit II S7 – S12</vt:lpstr>
      <vt:lpstr>Superheterodyne receiver - AM </vt:lpstr>
      <vt:lpstr>PowerPoint Presentation</vt:lpstr>
      <vt:lpstr>Stages of Superheterodyne receiver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 receiver</vt:lpstr>
      <vt:lpstr>PowerPoint Presentation</vt:lpstr>
      <vt:lpstr>PowerPoint Presentation</vt:lpstr>
      <vt:lpstr>PowerPoint Presentation</vt:lpstr>
      <vt:lpstr>Noise in Amplitude modulated systems</vt:lpstr>
      <vt:lpstr>PowerPoint Presentation</vt:lpstr>
      <vt:lpstr>Noise calculation for Amplitude Modulation System (Envelope detector)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Noise in FM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II S7 – S13</dc:title>
  <dc:creator>Jaba</dc:creator>
  <cp:lastModifiedBy>janani</cp:lastModifiedBy>
  <cp:revision>70</cp:revision>
  <dcterms:created xsi:type="dcterms:W3CDTF">2020-08-21T07:03:14Z</dcterms:created>
  <dcterms:modified xsi:type="dcterms:W3CDTF">2022-09-21T09:36:26Z</dcterms:modified>
</cp:coreProperties>
</file>